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5"/>
  </p:notesMasterIdLst>
  <p:sldIdLst>
    <p:sldId id="278" r:id="rId5"/>
    <p:sldId id="279" r:id="rId6"/>
    <p:sldId id="281" r:id="rId7"/>
    <p:sldId id="280" r:id="rId8"/>
    <p:sldId id="283" r:id="rId9"/>
    <p:sldId id="284" r:id="rId10"/>
    <p:sldId id="285" r:id="rId11"/>
    <p:sldId id="286" r:id="rId12"/>
    <p:sldId id="288" r:id="rId13"/>
    <p:sldId id="29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3923" autoAdjust="0"/>
  </p:normalViewPr>
  <p:slideViewPr>
    <p:cSldViewPr snapToGrid="0">
      <p:cViewPr varScale="1">
        <p:scale>
          <a:sx n="63" d="100"/>
          <a:sy n="63" d="100"/>
        </p:scale>
        <p:origin x="18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9/25/2022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‹N°›</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Stage 1, first extract features by a pre-trained feature encoder (E)  (C3D sport1M: a model that is trained on more than 1M sports videos. The goal here is to use a model that is already familiar with Persons, Background, Videos..</a:t>
            </a:r>
            <a:r>
              <a:rPr lang="en-US" dirty="0" err="1"/>
              <a:t>etc</a:t>
            </a:r>
            <a:r>
              <a:rPr lang="en-US" dirty="0"/>
              <a:t>) Of course here, we do not use the classification part of it, but we use all what is done before the classification part. That is why we call it Feature extraction.)</a:t>
            </a:r>
          </a:p>
          <a:p>
            <a:endParaRPr lang="en-US" dirty="0"/>
          </a:p>
          <a:p>
            <a:r>
              <a:rPr lang="en-US" dirty="0"/>
              <a:t>Then Use sparse continuous sampling to train a pseudo label generator.</a:t>
            </a:r>
          </a:p>
          <a:p>
            <a:r>
              <a:rPr lang="en-US" dirty="0"/>
              <a:t>(Sparse continuous sampling: Think of multiple bags, and in each bag, there is a set of multiple videos containing similar anomaly event (for example one bag shoplifting, another bag Arrest, another bag Assault ..</a:t>
            </a:r>
            <a:r>
              <a:rPr lang="en-US" dirty="0" err="1"/>
              <a:t>etc</a:t>
            </a:r>
            <a:r>
              <a:rPr lang="en-US" dirty="0"/>
              <a:t> ). This method will find similar patterns in the videos in the same bag and the videos of the other bags, So we will have like a generalization of the “normal” patterns. This will then help each bag to be able to generate an anomalous score for each frame in the videos of its bag. </a:t>
            </a:r>
          </a:p>
          <a:p>
            <a:r>
              <a:rPr lang="en-US" dirty="0"/>
              <a:t>The resulting anomalous scores are then refined by moving average and Min Max normalization (these two mathematical methods lead us to better choice of labels (or pseudo labels)</a:t>
            </a:r>
          </a:p>
          <a:p>
            <a:endParaRPr lang="en-US" dirty="0"/>
          </a:p>
          <a:p>
            <a:r>
              <a:rPr lang="en-US" dirty="0"/>
              <a:t>Once we have the frame-by-frame anomalous scores, (pseudo labels) we train a feature encoder with attention mechanism (So its like a memory , the model will learn that it is not dealing with image by image, but is dealing with a succession of related frames). This will result in scores of belonging to a specific label/anomaly</a:t>
            </a:r>
          </a:p>
        </p:txBody>
      </p:sp>
      <p:sp>
        <p:nvSpPr>
          <p:cNvPr id="4" name="Slide Number Placeholder 3"/>
          <p:cNvSpPr>
            <a:spLocks noGrp="1"/>
          </p:cNvSpPr>
          <p:nvPr>
            <p:ph type="sldNum" sz="quarter" idx="5"/>
          </p:nvPr>
        </p:nvSpPr>
        <p:spPr/>
        <p:txBody>
          <a:bodyPr/>
          <a:lstStyle/>
          <a:p>
            <a:fld id="{2E6DE88F-1F85-4A27-9D34-D74A50E7B0DA}" type="slidenum">
              <a:rPr lang="en-US" smtClean="0"/>
              <a:t>4</a:t>
            </a:fld>
            <a:endParaRPr lang="en-US" dirty="0"/>
          </a:p>
        </p:txBody>
      </p:sp>
    </p:spTree>
    <p:extLst>
      <p:ext uri="{BB962C8B-B14F-4D97-AF65-F5344CB8AC3E}">
        <p14:creationId xmlns:p14="http://schemas.microsoft.com/office/powerpoint/2010/main" val="3167097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dirty="0"/>
              <a:t>The model output</a:t>
            </a:r>
            <a:r>
              <a:rPr lang="en-US" dirty="0"/>
              <a:t>: images/frames where there is an anomaly for sure. </a:t>
            </a:r>
          </a:p>
          <a:p>
            <a:endParaRPr lang="en-US" dirty="0"/>
          </a:p>
          <a:p>
            <a:pPr marL="171450" indent="-171450">
              <a:buFont typeface="Wingdings" panose="05000000000000000000" pitchFamily="2" charset="2"/>
              <a:buChar char="è"/>
            </a:pPr>
            <a:r>
              <a:rPr lang="en-US" dirty="0"/>
              <a:t>It saves the image as </a:t>
            </a:r>
            <a:r>
              <a:rPr lang="en-US" b="1" dirty="0"/>
              <a:t>heatmap on where to look</a:t>
            </a:r>
            <a:r>
              <a:rPr lang="en-US" dirty="0"/>
              <a:t>. </a:t>
            </a:r>
          </a:p>
          <a:p>
            <a:pPr marL="171450" indent="-171450">
              <a:buFont typeface="Wingdings" panose="05000000000000000000" pitchFamily="2" charset="2"/>
              <a:buChar char="è"/>
            </a:pPr>
            <a:r>
              <a:rPr lang="en-US" dirty="0"/>
              <a:t>Because apart from us, wanting to know if a Shoplifting happened, we also want to localize it well enough.</a:t>
            </a:r>
          </a:p>
          <a:p>
            <a:pPr marL="171450" indent="-171450">
              <a:buFont typeface="Wingdings" panose="05000000000000000000" pitchFamily="2" charset="2"/>
              <a:buChar char="è"/>
            </a:pPr>
            <a:endParaRPr lang="en-US" dirty="0"/>
          </a:p>
          <a:p>
            <a:r>
              <a:rPr lang="en-US" dirty="0"/>
              <a:t>So the final output consists of a video like what you can see here, is after a treatment to the output of our model. There are scripts, that we will go through later, that generates these tagged videos.</a:t>
            </a:r>
          </a:p>
          <a:p>
            <a:endParaRPr lang="en-US" dirty="0"/>
          </a:p>
          <a:p>
            <a:r>
              <a:rPr lang="en-US" dirty="0"/>
              <a:t>Lets go through an example:</a:t>
            </a:r>
          </a:p>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6</a:t>
            </a:fld>
            <a:endParaRPr lang="en-US" dirty="0"/>
          </a:p>
        </p:txBody>
      </p:sp>
    </p:spTree>
    <p:extLst>
      <p:ext uri="{BB962C8B-B14F-4D97-AF65-F5344CB8AC3E}">
        <p14:creationId xmlns:p14="http://schemas.microsoft.com/office/powerpoint/2010/main" val="775324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man in orange is going to take a PC </a:t>
            </a:r>
          </a:p>
          <a:p>
            <a:endParaRPr lang="en-US" dirty="0"/>
          </a:p>
          <a:p>
            <a:r>
              <a:rPr lang="en-US" dirty="0"/>
              <a:t>See how our model captures this and outputs a feature map with red zone (zone of shoplifting)</a:t>
            </a:r>
          </a:p>
        </p:txBody>
      </p:sp>
      <p:sp>
        <p:nvSpPr>
          <p:cNvPr id="4" name="Slide Number Placeholder 3"/>
          <p:cNvSpPr>
            <a:spLocks noGrp="1"/>
          </p:cNvSpPr>
          <p:nvPr>
            <p:ph type="sldNum" sz="quarter" idx="5"/>
          </p:nvPr>
        </p:nvSpPr>
        <p:spPr/>
        <p:txBody>
          <a:bodyPr/>
          <a:lstStyle/>
          <a:p>
            <a:fld id="{2E6DE88F-1F85-4A27-9D34-D74A50E7B0DA}" type="slidenum">
              <a:rPr lang="en-US" smtClean="0"/>
              <a:t>7</a:t>
            </a:fld>
            <a:endParaRPr lang="en-US" dirty="0"/>
          </a:p>
        </p:txBody>
      </p:sp>
    </p:spTree>
    <p:extLst>
      <p:ext uri="{BB962C8B-B14F-4D97-AF65-F5344CB8AC3E}">
        <p14:creationId xmlns:p14="http://schemas.microsoft.com/office/powerpoint/2010/main" val="3984600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8</a:t>
            </a:fld>
            <a:endParaRPr lang="en-US" dirty="0"/>
          </a:p>
        </p:txBody>
      </p:sp>
    </p:spTree>
    <p:extLst>
      <p:ext uri="{BB962C8B-B14F-4D97-AF65-F5344CB8AC3E}">
        <p14:creationId xmlns:p14="http://schemas.microsoft.com/office/powerpoint/2010/main" val="170247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AUC: Area under the curve:</a:t>
            </a:r>
          </a:p>
          <a:p>
            <a:endParaRPr lang="en-US" dirty="0"/>
          </a:p>
          <a:p>
            <a:r>
              <a:rPr lang="en-US" dirty="0"/>
              <a:t>So, for classification, like in our case, we need to define a threshold on the output of the model that helps us classify a Shoplifting in the most accurate way. This most accurate way can be defined by maximizing the True Positives, and minimizing the False Positives.</a:t>
            </a:r>
            <a:br>
              <a:rPr lang="en-US" dirty="0"/>
            </a:br>
            <a:r>
              <a:rPr lang="en-US" dirty="0"/>
              <a:t>So here we have on the X axis the False Positive rate, and on Y axis, the True Positive Rate. So, the hard blue lines correspond to the optimal cases (Where we have either 0 False Positives, or 1 True Positive rate), So here in this optimal case, the area under the curve (or in this case under the hard blue lines) is 1 so 100% accurate.</a:t>
            </a:r>
          </a:p>
          <a:p>
            <a:endParaRPr lang="en-US" dirty="0"/>
          </a:p>
          <a:p>
            <a:r>
              <a:rPr lang="en-US" dirty="0"/>
              <a:t>Now, see that Dashed diagonal blue line, if you think about it, it corresponds to a random prediction.. So it is likely to have 50% of accuracy and Thus have a AUC of 50% too. </a:t>
            </a:r>
            <a:br>
              <a:rPr lang="en-US" dirty="0"/>
            </a:br>
            <a:br>
              <a:rPr lang="en-US" dirty="0"/>
            </a:br>
            <a:r>
              <a:rPr lang="en-US" dirty="0"/>
              <a:t>Now, how to construct our ROC curve: we take a threshold on the decision (either normal or shoplifting) and for each value we will have a point (</a:t>
            </a:r>
            <a:r>
              <a:rPr lang="en-US" dirty="0" err="1"/>
              <a:t>x,y</a:t>
            </a:r>
            <a:r>
              <a:rPr lang="en-US" dirty="0"/>
              <a:t>) of (FPR and TPR). We choose all possible thresholds (probability threshold so between 0 and 1) and for each value we draw a point. Until we have that curve. We then choose the threshold that minimizes the distance between the curve and the (0,1) point. That is the optimal point. This way, we can choose the best threshold probability, that maximizes our accuracy. We then calculate the AUC and in our case we find 78% which is quite good in my opinion. </a:t>
            </a:r>
          </a:p>
          <a:p>
            <a:endParaRPr lang="en-US" dirty="0"/>
          </a:p>
          <a:p>
            <a:r>
              <a:rPr lang="en-US" dirty="0"/>
              <a:t>Then the second metric, is the generalization gap, which is t</a:t>
            </a:r>
            <a:r>
              <a:rPr lang="en-US" b="1" i="0" dirty="0">
                <a:solidFill>
                  <a:srgbClr val="202124"/>
                </a:solidFill>
                <a:effectLst/>
                <a:latin typeface="arial" panose="020B0604020202020204" pitchFamily="34" charset="0"/>
              </a:rPr>
              <a:t>he difference between a model's performance on training data and its performance on unseen data drawn from the same distribution.</a:t>
            </a:r>
          </a:p>
          <a:p>
            <a:r>
              <a:rPr lang="en-US" b="1" i="0" dirty="0">
                <a:solidFill>
                  <a:srgbClr val="202124"/>
                </a:solidFill>
                <a:effectLst/>
                <a:latin typeface="arial" panose="020B0604020202020204" pitchFamily="34" charset="0"/>
              </a:rPr>
              <a:t>Good values range between 1% and 30%, so we can say with enough confidence that our model generalizes well on unseen data</a:t>
            </a:r>
          </a:p>
          <a:p>
            <a:endParaRPr lang="en-US" b="1" i="0" dirty="0">
              <a:solidFill>
                <a:srgbClr val="202124"/>
              </a:solidFill>
              <a:effectLst/>
              <a:latin typeface="arial" panose="020B0604020202020204" pitchFamily="34" charset="0"/>
            </a:endParaRPr>
          </a:p>
          <a:p>
            <a:endParaRPr lang="en-US" b="1" i="0" dirty="0">
              <a:solidFill>
                <a:srgbClr val="202124"/>
              </a:solidFill>
              <a:effectLst/>
              <a:latin typeface="arial" panose="020B0604020202020204" pitchFamily="34" charset="0"/>
            </a:endParaRPr>
          </a:p>
          <a:p>
            <a:r>
              <a:rPr lang="en-US" b="1" i="0" dirty="0">
                <a:solidFill>
                  <a:srgbClr val="202124"/>
                </a:solidFill>
                <a:effectLst/>
                <a:latin typeface="arial" panose="020B0604020202020204" pitchFamily="34" charset="0"/>
              </a:rPr>
              <a:t>If ask how ? Well, at the start of the project, there is data that is selected for testing only. So the model do not know of its existence and have never seen it. Then when testing, we compare how the performance differ and we compute the metric</a:t>
            </a:r>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9</a:t>
            </a:fld>
            <a:endParaRPr lang="en-US" dirty="0"/>
          </a:p>
        </p:txBody>
      </p:sp>
    </p:spTree>
    <p:extLst>
      <p:ext uri="{BB962C8B-B14F-4D97-AF65-F5344CB8AC3E}">
        <p14:creationId xmlns:p14="http://schemas.microsoft.com/office/powerpoint/2010/main" val="3527826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9/25/2022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‹N°›</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9/25/2022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9/25/2022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9/25/2022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9/25/2022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9/25/2022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9/25/2022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9/25/2022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9/25/2022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‹N°›</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9/25/2022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9/25/2022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9/25/2022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9/25/2022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9/25/2022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‹N°›</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9/25/2022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9/25/2022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‹N°›</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svip-lab.github.io/dataset/campus_dataset.html" TargetMode="External"/><Relationship Id="rId2" Type="http://schemas.openxmlformats.org/officeDocument/2006/relationships/hyperlink" Target="https://www.crcv.ucf.edu/projects/real-world/"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Theft Detection: Shoplifting.</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dirty="0"/>
              <a:t>By : Ben Haj Yahia AHMED</a:t>
            </a:r>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0847FF5-C58F-ED69-4198-6B81D4D1587C}"/>
              </a:ext>
            </a:extLst>
          </p:cNvPr>
          <p:cNvSpPr txBox="1">
            <a:spLocks/>
          </p:cNvSpPr>
          <p:nvPr/>
        </p:nvSpPr>
        <p:spPr>
          <a:xfrm>
            <a:off x="715459" y="255469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Thank you </a:t>
            </a:r>
            <a:r>
              <a:rPr lang="en-US" dirty="0">
                <a:sym typeface="Wingdings" panose="05000000000000000000" pitchFamily="2" charset="2"/>
              </a:rPr>
              <a:t> </a:t>
            </a:r>
            <a:endParaRPr lang="en-CH" dirty="0"/>
          </a:p>
        </p:txBody>
      </p:sp>
    </p:spTree>
    <p:extLst>
      <p:ext uri="{BB962C8B-B14F-4D97-AF65-F5344CB8AC3E}">
        <p14:creationId xmlns:p14="http://schemas.microsoft.com/office/powerpoint/2010/main" val="954017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n-US" sz="4000" dirty="0"/>
              <a:t>Contents</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32449"/>
            <a:ext cx="4403596" cy="4058751"/>
          </a:xfrm>
        </p:spPr>
        <p:txBody>
          <a:bodyPr anchor="t">
            <a:normAutofit/>
          </a:bodyPr>
          <a:lstStyle/>
          <a:p>
            <a:pPr marL="36900" lvl="0" indent="0">
              <a:buNone/>
            </a:pPr>
            <a:r>
              <a:rPr lang="en-US" sz="2400" dirty="0"/>
              <a:t>1. Model</a:t>
            </a:r>
          </a:p>
          <a:p>
            <a:pPr marL="36900" lvl="0" indent="0">
              <a:buNone/>
            </a:pPr>
            <a:r>
              <a:rPr lang="en-US" sz="2400" dirty="0"/>
              <a:t>2. Data</a:t>
            </a:r>
          </a:p>
          <a:p>
            <a:pPr marL="36900" lvl="0" indent="0">
              <a:buNone/>
            </a:pPr>
            <a:r>
              <a:rPr lang="en-US" sz="2400" dirty="0"/>
              <a:t>3. Output</a:t>
            </a:r>
          </a:p>
          <a:p>
            <a:pPr marL="36900" lvl="0" indent="0">
              <a:buNone/>
            </a:pPr>
            <a:r>
              <a:rPr lang="en-US" sz="2400" dirty="0"/>
              <a:t>4. Model performance</a:t>
            </a:r>
          </a:p>
          <a:p>
            <a:pPr marL="36900" lvl="0" indent="0">
              <a:buNone/>
            </a:pPr>
            <a:r>
              <a:rPr lang="en-US" sz="2400" dirty="0"/>
              <a:t>5. Steps to use the model</a:t>
            </a:r>
          </a:p>
          <a:p>
            <a:endParaRPr lang="en-US" sz="2400" dirty="0"/>
          </a:p>
        </p:txBody>
      </p:sp>
    </p:spTree>
    <p:extLst>
      <p:ext uri="{BB962C8B-B14F-4D97-AF65-F5344CB8AC3E}">
        <p14:creationId xmlns:p14="http://schemas.microsoft.com/office/powerpoint/2010/main" val="3220235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16CB3-984D-C5CC-13C8-18D7C6414421}"/>
              </a:ext>
            </a:extLst>
          </p:cNvPr>
          <p:cNvSpPr>
            <a:spLocks noGrp="1"/>
          </p:cNvSpPr>
          <p:nvPr>
            <p:ph type="title"/>
          </p:nvPr>
        </p:nvSpPr>
        <p:spPr>
          <a:xfrm>
            <a:off x="913621" y="99072"/>
            <a:ext cx="10353762" cy="823953"/>
          </a:xfrm>
        </p:spPr>
        <p:txBody>
          <a:bodyPr>
            <a:normAutofit/>
          </a:bodyPr>
          <a:lstStyle/>
          <a:p>
            <a:r>
              <a:rPr lang="fr-FR" sz="3600" dirty="0"/>
              <a:t>1. Model: General </a:t>
            </a:r>
            <a:r>
              <a:rPr lang="en-US" sz="3600" dirty="0"/>
              <a:t>idea</a:t>
            </a:r>
          </a:p>
        </p:txBody>
      </p:sp>
      <p:sp>
        <p:nvSpPr>
          <p:cNvPr id="7" name="Content Placeholder 6">
            <a:extLst>
              <a:ext uri="{FF2B5EF4-FFF2-40B4-BE49-F238E27FC236}">
                <a16:creationId xmlns:a16="http://schemas.microsoft.com/office/drawing/2014/main" id="{83118320-2438-F936-28BF-975B89DE4ED2}"/>
              </a:ext>
            </a:extLst>
          </p:cNvPr>
          <p:cNvSpPr>
            <a:spLocks noGrp="1"/>
          </p:cNvSpPr>
          <p:nvPr>
            <p:ph idx="1"/>
          </p:nvPr>
        </p:nvSpPr>
        <p:spPr>
          <a:xfrm>
            <a:off x="924443" y="1870309"/>
            <a:ext cx="10353762" cy="3714749"/>
          </a:xfrm>
        </p:spPr>
        <p:txBody>
          <a:bodyPr/>
          <a:lstStyle/>
          <a:p>
            <a:r>
              <a:rPr lang="en-US" b="1" dirty="0">
                <a:solidFill>
                  <a:schemeClr val="tx1"/>
                </a:solidFill>
              </a:rPr>
              <a:t>Anomaly</a:t>
            </a:r>
            <a:r>
              <a:rPr lang="fr-FR" b="1" dirty="0">
                <a:solidFill>
                  <a:schemeClr val="tx1"/>
                </a:solidFill>
              </a:rPr>
              <a:t> </a:t>
            </a:r>
            <a:r>
              <a:rPr lang="en-US" b="1" dirty="0">
                <a:solidFill>
                  <a:schemeClr val="tx1"/>
                </a:solidFill>
              </a:rPr>
              <a:t>detection</a:t>
            </a:r>
            <a:r>
              <a:rPr lang="fr-FR" b="1" dirty="0">
                <a:solidFill>
                  <a:schemeClr val="tx1"/>
                </a:solidFill>
              </a:rPr>
              <a:t> </a:t>
            </a:r>
            <a:r>
              <a:rPr lang="fr-FR" dirty="0">
                <a:solidFill>
                  <a:schemeClr val="tx1"/>
                </a:solidFill>
              </a:rPr>
              <a:t>: An </a:t>
            </a:r>
            <a:r>
              <a:rPr lang="en-US" dirty="0">
                <a:solidFill>
                  <a:schemeClr val="tx1"/>
                </a:solidFill>
              </a:rPr>
              <a:t>anomaly</a:t>
            </a:r>
            <a:r>
              <a:rPr lang="fr-FR" dirty="0">
                <a:solidFill>
                  <a:schemeClr val="tx1"/>
                </a:solidFill>
              </a:rPr>
              <a:t> </a:t>
            </a:r>
            <a:r>
              <a:rPr lang="en-US" dirty="0">
                <a:solidFill>
                  <a:schemeClr val="tx1"/>
                </a:solidFill>
              </a:rPr>
              <a:t>is an event that </a:t>
            </a:r>
            <a:r>
              <a:rPr lang="en-US" b="1" dirty="0">
                <a:solidFill>
                  <a:schemeClr val="tx1"/>
                </a:solidFill>
              </a:rPr>
              <a:t>betrays pre-defined patterns</a:t>
            </a:r>
          </a:p>
          <a:p>
            <a:pPr>
              <a:buFont typeface="Wingdings" panose="05000000000000000000" pitchFamily="2" charset="2"/>
              <a:buChar char="è"/>
            </a:pPr>
            <a:r>
              <a:rPr lang="en-US" dirty="0">
                <a:solidFill>
                  <a:schemeClr val="tx1"/>
                </a:solidFill>
                <a:sym typeface="Wingdings" panose="05000000000000000000" pitchFamily="2" charset="2"/>
              </a:rPr>
              <a:t>Given a video, find if there is an “anomaly” by finding parts of video that </a:t>
            </a:r>
            <a:r>
              <a:rPr lang="en-US" b="1" dirty="0">
                <a:solidFill>
                  <a:schemeClr val="tx1"/>
                </a:solidFill>
                <a:sym typeface="Wingdings" panose="05000000000000000000" pitchFamily="2" charset="2"/>
              </a:rPr>
              <a:t>deviates </a:t>
            </a:r>
            <a:r>
              <a:rPr lang="en-US" dirty="0">
                <a:solidFill>
                  <a:schemeClr val="tx1"/>
                </a:solidFill>
                <a:sym typeface="Wingdings" panose="05000000000000000000" pitchFamily="2" charset="2"/>
              </a:rPr>
              <a:t>from normal pattern.</a:t>
            </a:r>
          </a:p>
          <a:p>
            <a:pPr marL="36900" indent="0">
              <a:buNone/>
            </a:pPr>
            <a:endParaRPr lang="en-US" dirty="0">
              <a:sym typeface="Wingdings" panose="05000000000000000000" pitchFamily="2" charset="2"/>
            </a:endParaRPr>
          </a:p>
        </p:txBody>
      </p:sp>
      <p:grpSp>
        <p:nvGrpSpPr>
          <p:cNvPr id="13" name="Group 12">
            <a:extLst>
              <a:ext uri="{FF2B5EF4-FFF2-40B4-BE49-F238E27FC236}">
                <a16:creationId xmlns:a16="http://schemas.microsoft.com/office/drawing/2014/main" id="{C5BAD840-0129-DE7A-2602-D8803E727E20}"/>
              </a:ext>
            </a:extLst>
          </p:cNvPr>
          <p:cNvGrpSpPr/>
          <p:nvPr/>
        </p:nvGrpSpPr>
        <p:grpSpPr>
          <a:xfrm>
            <a:off x="924443" y="3727684"/>
            <a:ext cx="9781096" cy="2676525"/>
            <a:chOff x="688003" y="3661697"/>
            <a:chExt cx="9781096" cy="2676525"/>
          </a:xfrm>
        </p:grpSpPr>
        <p:pic>
          <p:nvPicPr>
            <p:cNvPr id="11" name="Picture 10">
              <a:extLst>
                <a:ext uri="{FF2B5EF4-FFF2-40B4-BE49-F238E27FC236}">
                  <a16:creationId xmlns:a16="http://schemas.microsoft.com/office/drawing/2014/main" id="{388AA3F1-FEA3-D4D6-D1C8-F31679E33D41}"/>
                </a:ext>
              </a:extLst>
            </p:cNvPr>
            <p:cNvPicPr>
              <a:picLocks noChangeAspect="1"/>
            </p:cNvPicPr>
            <p:nvPr/>
          </p:nvPicPr>
          <p:blipFill>
            <a:blip r:embed="rId2"/>
            <a:stretch>
              <a:fillRect/>
            </a:stretch>
          </p:blipFill>
          <p:spPr>
            <a:xfrm>
              <a:off x="5706599" y="3661697"/>
              <a:ext cx="4762500" cy="2676525"/>
            </a:xfrm>
            <a:prstGeom prst="rect">
              <a:avLst/>
            </a:prstGeom>
          </p:spPr>
        </p:pic>
        <p:sp>
          <p:nvSpPr>
            <p:cNvPr id="12" name="TextBox 11">
              <a:extLst>
                <a:ext uri="{FF2B5EF4-FFF2-40B4-BE49-F238E27FC236}">
                  <a16:creationId xmlns:a16="http://schemas.microsoft.com/office/drawing/2014/main" id="{BABE8587-D339-A7D4-796A-B3F5F53A93F8}"/>
                </a:ext>
              </a:extLst>
            </p:cNvPr>
            <p:cNvSpPr txBox="1"/>
            <p:nvPr/>
          </p:nvSpPr>
          <p:spPr>
            <a:xfrm>
              <a:off x="688003" y="3661697"/>
              <a:ext cx="5113003" cy="2676525"/>
            </a:xfrm>
            <a:prstGeom prst="rect">
              <a:avLst/>
            </a:prstGeom>
            <a:solidFill>
              <a:srgbClr val="FAFAFA"/>
            </a:solidFill>
          </p:spPr>
          <p:txBody>
            <a:bodyPr wrap="none" rtlCol="0">
              <a:noAutofit/>
            </a:bodyPr>
            <a:lstStyle/>
            <a:p>
              <a:endParaRPr lang="en-US" sz="2800" b="1" dirty="0">
                <a:solidFill>
                  <a:srgbClr val="FF0000"/>
                </a:solidFill>
              </a:endParaRPr>
            </a:p>
            <a:p>
              <a:endParaRPr lang="en-US" sz="2800" b="1" dirty="0">
                <a:solidFill>
                  <a:srgbClr val="FF0000"/>
                </a:solidFill>
              </a:endParaRPr>
            </a:p>
            <a:p>
              <a:r>
                <a:rPr lang="en-US" sz="2800" b="1" dirty="0">
                  <a:solidFill>
                    <a:srgbClr val="FF0000"/>
                  </a:solidFill>
                </a:rPr>
                <a:t>   Goal:</a:t>
              </a:r>
            </a:p>
            <a:p>
              <a:r>
                <a:rPr lang="en-US" sz="2800" b="1" dirty="0">
                  <a:solidFill>
                    <a:srgbClr val="FF0000"/>
                  </a:solidFill>
                </a:rPr>
                <a:t>	Find Function F such that: </a:t>
              </a:r>
            </a:p>
          </p:txBody>
        </p:sp>
      </p:grpSp>
    </p:spTree>
    <p:extLst>
      <p:ext uri="{BB962C8B-B14F-4D97-AF65-F5344CB8AC3E}">
        <p14:creationId xmlns:p14="http://schemas.microsoft.com/office/powerpoint/2010/main" val="2395292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16CB3-984D-C5CC-13C8-18D7C6414421}"/>
              </a:ext>
            </a:extLst>
          </p:cNvPr>
          <p:cNvSpPr>
            <a:spLocks noGrp="1"/>
          </p:cNvSpPr>
          <p:nvPr>
            <p:ph type="title"/>
          </p:nvPr>
        </p:nvSpPr>
        <p:spPr>
          <a:xfrm>
            <a:off x="913621" y="99072"/>
            <a:ext cx="10353762" cy="823953"/>
          </a:xfrm>
        </p:spPr>
        <p:txBody>
          <a:bodyPr>
            <a:normAutofit/>
          </a:bodyPr>
          <a:lstStyle/>
          <a:p>
            <a:r>
              <a:rPr lang="fr-FR" sz="3600" dirty="0"/>
              <a:t>1. Model: Architecture</a:t>
            </a:r>
            <a:endParaRPr lang="en-US" sz="3600" dirty="0"/>
          </a:p>
        </p:txBody>
      </p:sp>
      <p:pic>
        <p:nvPicPr>
          <p:cNvPr id="1032" name="Picture 8">
            <a:extLst>
              <a:ext uri="{FF2B5EF4-FFF2-40B4-BE49-F238E27FC236}">
                <a16:creationId xmlns:a16="http://schemas.microsoft.com/office/drawing/2014/main" id="{CA83128F-4CA4-8D12-AA31-32F0028E675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13621" y="923025"/>
            <a:ext cx="10353675" cy="336985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273BEED-68C9-595D-8DFB-C573A7B70FB1}"/>
              </a:ext>
            </a:extLst>
          </p:cNvPr>
          <p:cNvSpPr txBox="1"/>
          <p:nvPr/>
        </p:nvSpPr>
        <p:spPr>
          <a:xfrm>
            <a:off x="716844" y="4419826"/>
            <a:ext cx="6993468" cy="2339102"/>
          </a:xfrm>
          <a:prstGeom prst="rect">
            <a:avLst/>
          </a:prstGeom>
          <a:noFill/>
        </p:spPr>
        <p:txBody>
          <a:bodyPr wrap="square">
            <a:spAutoFit/>
          </a:bodyPr>
          <a:lstStyle/>
          <a:p>
            <a:r>
              <a:rPr lang="en-US" sz="2000" b="1" u="sng" dirty="0"/>
              <a:t>Stage 1:</a:t>
            </a:r>
          </a:p>
          <a:p>
            <a:pPr marL="342900" indent="-342900">
              <a:buAutoNum type="arabicPeriod"/>
            </a:pPr>
            <a:r>
              <a:rPr lang="en-US" dirty="0"/>
              <a:t>Extract features by a pre-trained feature encoder (E) (C3D sport1M)</a:t>
            </a:r>
          </a:p>
          <a:p>
            <a:pPr marL="342900" indent="-342900">
              <a:buAutoNum type="arabicPeriod"/>
            </a:pPr>
            <a:r>
              <a:rPr lang="en-US" dirty="0"/>
              <a:t>Use Sparse Continuous Sampling to generate (G) Anomaly scores.</a:t>
            </a:r>
          </a:p>
          <a:p>
            <a:r>
              <a:rPr lang="en-US" dirty="0"/>
              <a:t>(SCS: Set of bags. Each bag contains similar anomaly videos. Each bag will find “normal” pattern and compare it with other bags’ “normal’ patterns. Until they find generalized “Normal” pattern. They then assign values to how much the frame deviates from that pattern.</a:t>
            </a:r>
          </a:p>
          <a:p>
            <a:r>
              <a:rPr lang="en-US" dirty="0"/>
              <a:t>3.    Those values are then processed to be get refined pseudo labels. </a:t>
            </a:r>
          </a:p>
        </p:txBody>
      </p:sp>
      <p:sp>
        <p:nvSpPr>
          <p:cNvPr id="19" name="TextBox 18">
            <a:extLst>
              <a:ext uri="{FF2B5EF4-FFF2-40B4-BE49-F238E27FC236}">
                <a16:creationId xmlns:a16="http://schemas.microsoft.com/office/drawing/2014/main" id="{9521C397-CC62-7432-5F5F-04270E95117F}"/>
              </a:ext>
            </a:extLst>
          </p:cNvPr>
          <p:cNvSpPr txBox="1"/>
          <p:nvPr/>
        </p:nvSpPr>
        <p:spPr>
          <a:xfrm>
            <a:off x="8421511" y="4549466"/>
            <a:ext cx="2048935" cy="1508105"/>
          </a:xfrm>
          <a:prstGeom prst="rect">
            <a:avLst/>
          </a:prstGeom>
          <a:noFill/>
        </p:spPr>
        <p:txBody>
          <a:bodyPr wrap="square">
            <a:spAutoFit/>
          </a:bodyPr>
          <a:lstStyle/>
          <a:p>
            <a:r>
              <a:rPr lang="en-US" sz="2000" b="1" u="sng" dirty="0"/>
              <a:t>Stage 2:</a:t>
            </a:r>
          </a:p>
          <a:p>
            <a:pPr marL="342900" indent="-342900">
              <a:buAutoNum type="arabicPeriod"/>
            </a:pPr>
            <a:r>
              <a:rPr lang="en-US" dirty="0"/>
              <a:t>Train a Feature Encoder with Attention mechanism.</a:t>
            </a:r>
          </a:p>
        </p:txBody>
      </p:sp>
    </p:spTree>
    <p:extLst>
      <p:ext uri="{BB962C8B-B14F-4D97-AF65-F5344CB8AC3E}">
        <p14:creationId xmlns:p14="http://schemas.microsoft.com/office/powerpoint/2010/main" val="724135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16CB3-984D-C5CC-13C8-18D7C6414421}"/>
              </a:ext>
            </a:extLst>
          </p:cNvPr>
          <p:cNvSpPr>
            <a:spLocks noGrp="1"/>
          </p:cNvSpPr>
          <p:nvPr>
            <p:ph type="title"/>
          </p:nvPr>
        </p:nvSpPr>
        <p:spPr>
          <a:xfrm>
            <a:off x="913621" y="99072"/>
            <a:ext cx="10353762" cy="823953"/>
          </a:xfrm>
        </p:spPr>
        <p:txBody>
          <a:bodyPr>
            <a:normAutofit/>
          </a:bodyPr>
          <a:lstStyle/>
          <a:p>
            <a:r>
              <a:rPr lang="fr-FR" sz="3600" dirty="0"/>
              <a:t>2. Data</a:t>
            </a:r>
            <a:endParaRPr lang="en-US" sz="3600" dirty="0"/>
          </a:p>
        </p:txBody>
      </p:sp>
      <p:sp>
        <p:nvSpPr>
          <p:cNvPr id="7" name="Content Placeholder 6">
            <a:extLst>
              <a:ext uri="{FF2B5EF4-FFF2-40B4-BE49-F238E27FC236}">
                <a16:creationId xmlns:a16="http://schemas.microsoft.com/office/drawing/2014/main" id="{83118320-2438-F936-28BF-975B89DE4ED2}"/>
              </a:ext>
            </a:extLst>
          </p:cNvPr>
          <p:cNvSpPr>
            <a:spLocks noGrp="1"/>
          </p:cNvSpPr>
          <p:nvPr>
            <p:ph idx="1"/>
          </p:nvPr>
        </p:nvSpPr>
        <p:spPr>
          <a:xfrm>
            <a:off x="913621" y="1791286"/>
            <a:ext cx="10353762" cy="3714749"/>
          </a:xfrm>
        </p:spPr>
        <p:txBody>
          <a:bodyPr>
            <a:normAutofit lnSpcReduction="10000"/>
          </a:bodyPr>
          <a:lstStyle/>
          <a:p>
            <a:r>
              <a:rPr lang="fr-FR" b="1" dirty="0">
                <a:solidFill>
                  <a:schemeClr val="tx1"/>
                </a:solidFill>
              </a:rPr>
              <a:t>UCF Crime </a:t>
            </a:r>
            <a:r>
              <a:rPr lang="fr-FR" b="1" dirty="0" err="1">
                <a:solidFill>
                  <a:schemeClr val="tx1"/>
                </a:solidFill>
              </a:rPr>
              <a:t>dataset</a:t>
            </a:r>
            <a:r>
              <a:rPr lang="fr-FR" b="1" dirty="0">
                <a:solidFill>
                  <a:schemeClr val="tx1"/>
                </a:solidFill>
              </a:rPr>
              <a:t>. </a:t>
            </a:r>
            <a:r>
              <a:rPr lang="en-US" dirty="0">
                <a:solidFill>
                  <a:schemeClr val="tx1"/>
                </a:solidFill>
                <a:hlinkClick r:id="rId2">
                  <a:extLst>
                    <a:ext uri="{A12FA001-AC4F-418D-AE19-62706E023703}">
                      <ahyp:hlinkClr xmlns:ahyp="http://schemas.microsoft.com/office/drawing/2018/hyperlinkcolor" val="tx"/>
                    </a:ext>
                  </a:extLst>
                </a:hlinkClick>
              </a:rPr>
              <a:t>CRCV | Center for Research in Computer Vision at the University of Central Florida (ucf.edu)</a:t>
            </a:r>
            <a:r>
              <a:rPr lang="en-US" dirty="0">
                <a:solidFill>
                  <a:schemeClr val="tx1"/>
                </a:solidFill>
              </a:rPr>
              <a:t>.</a:t>
            </a:r>
          </a:p>
          <a:p>
            <a:r>
              <a:rPr lang="en-US" dirty="0">
                <a:solidFill>
                  <a:schemeClr val="tx1"/>
                </a:solidFill>
                <a:sym typeface="Wingdings" panose="05000000000000000000" pitchFamily="2" charset="2"/>
              </a:rPr>
              <a:t>The link contains a detailed description of what is contained and how to use the dataset. </a:t>
            </a:r>
          </a:p>
          <a:p>
            <a:r>
              <a:rPr lang="en-US" dirty="0">
                <a:solidFill>
                  <a:schemeClr val="tx1"/>
                </a:solidFill>
                <a:sym typeface="Wingdings" panose="05000000000000000000" pitchFamily="2" charset="2"/>
              </a:rPr>
              <a:t>Multiple videos of 12 kind of anomalies are presented. There is also a set of Normal videos that are used both in pseudo labeling and in last step, to both assess the model and to train it with no anomalies.</a:t>
            </a:r>
          </a:p>
          <a:p>
            <a:r>
              <a:rPr lang="en-US" dirty="0">
                <a:solidFill>
                  <a:schemeClr val="tx1"/>
                </a:solidFill>
                <a:sym typeface="Wingdings" panose="05000000000000000000" pitchFamily="2" charset="2"/>
              </a:rPr>
              <a:t>A second dataset </a:t>
            </a:r>
            <a:r>
              <a:rPr lang="en-US" dirty="0" err="1">
                <a:solidFill>
                  <a:schemeClr val="tx1"/>
                </a:solidFill>
                <a:sym typeface="Wingdings" panose="05000000000000000000" pitchFamily="2" charset="2"/>
              </a:rPr>
              <a:t>ShanghaiTech</a:t>
            </a:r>
            <a:r>
              <a:rPr lang="en-US" dirty="0">
                <a:solidFill>
                  <a:schemeClr val="tx1"/>
                </a:solidFill>
                <a:sym typeface="Wingdings" panose="05000000000000000000" pitchFamily="2" charset="2"/>
              </a:rPr>
              <a:t> is also used (</a:t>
            </a:r>
            <a:r>
              <a:rPr lang="en-US" dirty="0" err="1">
                <a:solidFill>
                  <a:schemeClr val="tx1"/>
                </a:solidFill>
                <a:hlinkClick r:id="rId3">
                  <a:extLst>
                    <a:ext uri="{A12FA001-AC4F-418D-AE19-62706E023703}">
                      <ahyp:hlinkClr xmlns:ahyp="http://schemas.microsoft.com/office/drawing/2018/hyperlinkcolor" val="tx"/>
                    </a:ext>
                  </a:extLst>
                </a:hlinkClick>
              </a:rPr>
              <a:t>Shanghaitech</a:t>
            </a:r>
            <a:r>
              <a:rPr lang="en-US" dirty="0">
                <a:solidFill>
                  <a:schemeClr val="tx1"/>
                </a:solidFill>
                <a:hlinkClick r:id="rId3">
                  <a:extLst>
                    <a:ext uri="{A12FA001-AC4F-418D-AE19-62706E023703}">
                      <ahyp:hlinkClr xmlns:ahyp="http://schemas.microsoft.com/office/drawing/2018/hyperlinkcolor" val="tx"/>
                    </a:ext>
                  </a:extLst>
                </a:hlinkClick>
              </a:rPr>
              <a:t> Vision and Intelligent Perception(SVIP) LAB (svip-lab.github.io)</a:t>
            </a:r>
            <a:r>
              <a:rPr lang="en-US" dirty="0">
                <a:solidFill>
                  <a:schemeClr val="tx1"/>
                </a:solidFill>
              </a:rPr>
              <a:t>) but only for pseudo labeling.</a:t>
            </a:r>
            <a:endParaRPr lang="en-US" dirty="0">
              <a:solidFill>
                <a:schemeClr val="tx1"/>
              </a:solidFill>
              <a:sym typeface="Wingdings" panose="05000000000000000000" pitchFamily="2" charset="2"/>
            </a:endParaRPr>
          </a:p>
        </p:txBody>
      </p:sp>
    </p:spTree>
    <p:extLst>
      <p:ext uri="{BB962C8B-B14F-4D97-AF65-F5344CB8AC3E}">
        <p14:creationId xmlns:p14="http://schemas.microsoft.com/office/powerpoint/2010/main" val="3784611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16CB3-984D-C5CC-13C8-18D7C6414421}"/>
              </a:ext>
            </a:extLst>
          </p:cNvPr>
          <p:cNvSpPr>
            <a:spLocks noGrp="1"/>
          </p:cNvSpPr>
          <p:nvPr>
            <p:ph type="title"/>
          </p:nvPr>
        </p:nvSpPr>
        <p:spPr>
          <a:xfrm>
            <a:off x="913621" y="99072"/>
            <a:ext cx="10353762" cy="823953"/>
          </a:xfrm>
        </p:spPr>
        <p:txBody>
          <a:bodyPr>
            <a:normAutofit/>
          </a:bodyPr>
          <a:lstStyle/>
          <a:p>
            <a:r>
              <a:rPr lang="fr-FR" sz="3600" dirty="0"/>
              <a:t>3. Output</a:t>
            </a:r>
            <a:endParaRPr lang="en-US" sz="3600" dirty="0"/>
          </a:p>
        </p:txBody>
      </p:sp>
      <p:sp>
        <p:nvSpPr>
          <p:cNvPr id="8" name="TextBox 7">
            <a:extLst>
              <a:ext uri="{FF2B5EF4-FFF2-40B4-BE49-F238E27FC236}">
                <a16:creationId xmlns:a16="http://schemas.microsoft.com/office/drawing/2014/main" id="{E1A0191D-B57E-9BE3-E65B-FF6372F303F9}"/>
              </a:ext>
            </a:extLst>
          </p:cNvPr>
          <p:cNvSpPr txBox="1"/>
          <p:nvPr/>
        </p:nvSpPr>
        <p:spPr>
          <a:xfrm>
            <a:off x="485422" y="2133600"/>
            <a:ext cx="6333067" cy="3847207"/>
          </a:xfrm>
          <a:prstGeom prst="rect">
            <a:avLst/>
          </a:prstGeom>
          <a:noFill/>
        </p:spPr>
        <p:txBody>
          <a:bodyPr wrap="square" rtlCol="0">
            <a:spAutoFit/>
          </a:bodyPr>
          <a:lstStyle/>
          <a:p>
            <a:r>
              <a:rPr lang="en-US" sz="2400" b="1" dirty="0"/>
              <a:t>The model’s output</a:t>
            </a:r>
            <a:r>
              <a:rPr lang="en-US" sz="2000" dirty="0"/>
              <a:t>: images/frames where there is an anomaly for sure. </a:t>
            </a:r>
          </a:p>
          <a:p>
            <a:pPr marL="285750" indent="-285750">
              <a:buFont typeface="Wingdings" panose="05000000000000000000" pitchFamily="2" charset="2"/>
              <a:buChar char="è"/>
            </a:pPr>
            <a:r>
              <a:rPr lang="en-US" sz="2000" dirty="0"/>
              <a:t>It saves the image as </a:t>
            </a:r>
            <a:r>
              <a:rPr lang="en-US" sz="2000" b="1" dirty="0"/>
              <a:t>heatmap on where to look</a:t>
            </a:r>
            <a:r>
              <a:rPr lang="en-US" sz="2000" dirty="0"/>
              <a:t>. </a:t>
            </a:r>
          </a:p>
          <a:p>
            <a:pPr marL="285750" indent="-285750">
              <a:buFont typeface="Wingdings" panose="05000000000000000000" pitchFamily="2" charset="2"/>
              <a:buChar char="è"/>
            </a:pPr>
            <a:endParaRPr lang="en-US" sz="2000" dirty="0"/>
          </a:p>
          <a:p>
            <a:endParaRPr lang="en-US" sz="2000" dirty="0"/>
          </a:p>
          <a:p>
            <a:endParaRPr lang="en-US" sz="2000" dirty="0"/>
          </a:p>
          <a:p>
            <a:endParaRPr lang="en-US" sz="2000" dirty="0"/>
          </a:p>
          <a:p>
            <a:endParaRPr lang="en-US" sz="2000" dirty="0"/>
          </a:p>
          <a:p>
            <a:endParaRPr lang="en-US" sz="2000" dirty="0"/>
          </a:p>
          <a:p>
            <a:r>
              <a:rPr lang="en-US" sz="2000" b="1" u="sng" dirty="0"/>
              <a:t>Final output:</a:t>
            </a:r>
            <a:r>
              <a:rPr lang="en-US" sz="2000" dirty="0"/>
              <a:t>  The video that you can see here, is after a treatment to the output of our model. There are scripts, that we will go through later, that generates these tagged videos</a:t>
            </a:r>
          </a:p>
        </p:txBody>
      </p:sp>
      <p:pic>
        <p:nvPicPr>
          <p:cNvPr id="9" name="Shoplifting001_x264_tagged">
            <a:hlinkClick r:id="" action="ppaction://media"/>
            <a:extLst>
              <a:ext uri="{FF2B5EF4-FFF2-40B4-BE49-F238E27FC236}">
                <a16:creationId xmlns:a16="http://schemas.microsoft.com/office/drawing/2014/main" id="{5A90F894-1578-B946-3470-956C58E43EA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384521" y="3645488"/>
            <a:ext cx="4151253" cy="3113440"/>
          </a:xfrm>
          <a:prstGeom prst="rect">
            <a:avLst/>
          </a:prstGeom>
        </p:spPr>
      </p:pic>
      <p:pic>
        <p:nvPicPr>
          <p:cNvPr id="11" name="Picture 10" descr="Model output&#10;">
            <a:extLst>
              <a:ext uri="{FF2B5EF4-FFF2-40B4-BE49-F238E27FC236}">
                <a16:creationId xmlns:a16="http://schemas.microsoft.com/office/drawing/2014/main" id="{76116113-8416-EE47-067B-42AC79E1C2FC}"/>
              </a:ext>
              <a:ext uri="{C183D7F6-B498-43B3-948B-1728B52AA6E4}">
                <adec:decorative xmlns:adec="http://schemas.microsoft.com/office/drawing/2017/decorative" val="0"/>
              </a:ext>
            </a:extLst>
          </p:cNvPr>
          <p:cNvPicPr>
            <a:picLocks noChangeAspect="1"/>
          </p:cNvPicPr>
          <p:nvPr/>
        </p:nvPicPr>
        <p:blipFill>
          <a:blip r:embed="rId6"/>
          <a:stretch>
            <a:fillRect/>
          </a:stretch>
        </p:blipFill>
        <p:spPr>
          <a:xfrm>
            <a:off x="7845778" y="990600"/>
            <a:ext cx="3048000" cy="2286000"/>
          </a:xfrm>
          <a:prstGeom prst="rect">
            <a:avLst/>
          </a:prstGeom>
        </p:spPr>
      </p:pic>
      <p:sp>
        <p:nvSpPr>
          <p:cNvPr id="12" name="TextBox 11">
            <a:extLst>
              <a:ext uri="{FF2B5EF4-FFF2-40B4-BE49-F238E27FC236}">
                <a16:creationId xmlns:a16="http://schemas.microsoft.com/office/drawing/2014/main" id="{F5B9BC2B-18CA-1308-3CA8-0B01E83C9F87}"/>
              </a:ext>
            </a:extLst>
          </p:cNvPr>
          <p:cNvSpPr txBox="1"/>
          <p:nvPr/>
        </p:nvSpPr>
        <p:spPr>
          <a:xfrm>
            <a:off x="7953621" y="621490"/>
            <a:ext cx="2832314" cy="369332"/>
          </a:xfrm>
          <a:prstGeom prst="rect">
            <a:avLst/>
          </a:prstGeom>
          <a:noFill/>
        </p:spPr>
        <p:txBody>
          <a:bodyPr wrap="none" rtlCol="0">
            <a:spAutoFit/>
          </a:bodyPr>
          <a:lstStyle/>
          <a:p>
            <a:r>
              <a:rPr lang="en-US" u="sng" dirty="0"/>
              <a:t>Model’s output: Feature map</a:t>
            </a:r>
          </a:p>
        </p:txBody>
      </p:sp>
    </p:spTree>
    <p:extLst>
      <p:ext uri="{BB962C8B-B14F-4D97-AF65-F5344CB8AC3E}">
        <p14:creationId xmlns:p14="http://schemas.microsoft.com/office/powerpoint/2010/main" val="4122605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2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B57153-7042-2C53-D5B4-D2A561BF1999}"/>
              </a:ext>
            </a:extLst>
          </p:cNvPr>
          <p:cNvPicPr>
            <a:picLocks noChangeAspect="1"/>
          </p:cNvPicPr>
          <p:nvPr/>
        </p:nvPicPr>
        <p:blipFill>
          <a:blip r:embed="rId3"/>
          <a:stretch>
            <a:fillRect/>
          </a:stretch>
        </p:blipFill>
        <p:spPr>
          <a:xfrm>
            <a:off x="890795" y="0"/>
            <a:ext cx="10410409" cy="6858000"/>
          </a:xfrm>
          <a:prstGeom prst="rect">
            <a:avLst/>
          </a:prstGeom>
        </p:spPr>
      </p:pic>
      <p:pic>
        <p:nvPicPr>
          <p:cNvPr id="5" name="Picture 4">
            <a:extLst>
              <a:ext uri="{FF2B5EF4-FFF2-40B4-BE49-F238E27FC236}">
                <a16:creationId xmlns:a16="http://schemas.microsoft.com/office/drawing/2014/main" id="{89A44307-C686-8031-CE84-8126823A6D17}"/>
              </a:ext>
            </a:extLst>
          </p:cNvPr>
          <p:cNvPicPr>
            <a:picLocks noChangeAspect="1"/>
          </p:cNvPicPr>
          <p:nvPr/>
        </p:nvPicPr>
        <p:blipFill rotWithShape="1">
          <a:blip r:embed="rId4">
            <a:alphaModFix amt="50000"/>
          </a:blip>
          <a:srcRect t="19908"/>
          <a:stretch/>
        </p:blipFill>
        <p:spPr>
          <a:xfrm>
            <a:off x="890795" y="0"/>
            <a:ext cx="10410409" cy="6858000"/>
          </a:xfrm>
          <a:prstGeom prst="rect">
            <a:avLst/>
          </a:prstGeom>
        </p:spPr>
      </p:pic>
    </p:spTree>
    <p:extLst>
      <p:ext uri="{BB962C8B-B14F-4D97-AF65-F5344CB8AC3E}">
        <p14:creationId xmlns:p14="http://schemas.microsoft.com/office/powerpoint/2010/main" val="2455209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BDB9E0-86F6-91F8-5F93-D7F21C50AABA}"/>
              </a:ext>
            </a:extLst>
          </p:cNvPr>
          <p:cNvPicPr>
            <a:picLocks noChangeAspect="1"/>
          </p:cNvPicPr>
          <p:nvPr/>
        </p:nvPicPr>
        <p:blipFill>
          <a:blip r:embed="rId3"/>
          <a:stretch>
            <a:fillRect/>
          </a:stretch>
        </p:blipFill>
        <p:spPr>
          <a:xfrm>
            <a:off x="747650" y="0"/>
            <a:ext cx="10696699" cy="6858000"/>
          </a:xfrm>
          <a:prstGeom prst="rect">
            <a:avLst/>
          </a:prstGeom>
        </p:spPr>
      </p:pic>
      <p:pic>
        <p:nvPicPr>
          <p:cNvPr id="8" name="Picture 7">
            <a:extLst>
              <a:ext uri="{FF2B5EF4-FFF2-40B4-BE49-F238E27FC236}">
                <a16:creationId xmlns:a16="http://schemas.microsoft.com/office/drawing/2014/main" id="{FAB1A5D0-7B7E-E76B-5A5A-20D86E2D652A}"/>
              </a:ext>
            </a:extLst>
          </p:cNvPr>
          <p:cNvPicPr>
            <a:picLocks noChangeAspect="1"/>
          </p:cNvPicPr>
          <p:nvPr/>
        </p:nvPicPr>
        <p:blipFill rotWithShape="1">
          <a:blip r:embed="rId4">
            <a:alphaModFix amt="50000"/>
          </a:blip>
          <a:srcRect l="12324" r="3806"/>
          <a:stretch/>
        </p:blipFill>
        <p:spPr>
          <a:xfrm>
            <a:off x="747649" y="0"/>
            <a:ext cx="10696699" cy="6847596"/>
          </a:xfrm>
          <a:prstGeom prst="rect">
            <a:avLst/>
          </a:prstGeom>
        </p:spPr>
      </p:pic>
    </p:spTree>
    <p:extLst>
      <p:ext uri="{BB962C8B-B14F-4D97-AF65-F5344CB8AC3E}">
        <p14:creationId xmlns:p14="http://schemas.microsoft.com/office/powerpoint/2010/main" val="386520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16CB3-984D-C5CC-13C8-18D7C6414421}"/>
              </a:ext>
            </a:extLst>
          </p:cNvPr>
          <p:cNvSpPr>
            <a:spLocks noGrp="1"/>
          </p:cNvSpPr>
          <p:nvPr>
            <p:ph type="title"/>
          </p:nvPr>
        </p:nvSpPr>
        <p:spPr>
          <a:xfrm>
            <a:off x="913621" y="99072"/>
            <a:ext cx="10353762" cy="823953"/>
          </a:xfrm>
        </p:spPr>
        <p:txBody>
          <a:bodyPr>
            <a:normAutofit/>
          </a:bodyPr>
          <a:lstStyle/>
          <a:p>
            <a:r>
              <a:rPr lang="fr-FR" sz="3600" dirty="0"/>
              <a:t>4. Model Performance</a:t>
            </a:r>
            <a:endParaRPr lang="en-US" sz="3600" dirty="0"/>
          </a:p>
        </p:txBody>
      </p:sp>
      <p:sp>
        <p:nvSpPr>
          <p:cNvPr id="7" name="Content Placeholder 6">
            <a:extLst>
              <a:ext uri="{FF2B5EF4-FFF2-40B4-BE49-F238E27FC236}">
                <a16:creationId xmlns:a16="http://schemas.microsoft.com/office/drawing/2014/main" id="{83118320-2438-F936-28BF-975B89DE4ED2}"/>
              </a:ext>
            </a:extLst>
          </p:cNvPr>
          <p:cNvSpPr>
            <a:spLocks noGrp="1"/>
          </p:cNvSpPr>
          <p:nvPr>
            <p:ph idx="1"/>
          </p:nvPr>
        </p:nvSpPr>
        <p:spPr>
          <a:xfrm>
            <a:off x="913621" y="1791286"/>
            <a:ext cx="10353762" cy="3714749"/>
          </a:xfrm>
        </p:spPr>
        <p:txBody>
          <a:bodyPr>
            <a:normAutofit/>
          </a:bodyPr>
          <a:lstStyle/>
          <a:p>
            <a:r>
              <a:rPr lang="en-US" sz="2400" b="1" dirty="0"/>
              <a:t>Two metrics are used:</a:t>
            </a:r>
          </a:p>
          <a:p>
            <a:pPr marL="494100" indent="-457200">
              <a:buAutoNum type="arabicPeriod"/>
            </a:pPr>
            <a:r>
              <a:rPr lang="en-US" b="1" dirty="0">
                <a:sym typeface="Wingdings" panose="05000000000000000000" pitchFamily="2" charset="2"/>
              </a:rPr>
              <a:t>AUC (Area Under the Curve):</a:t>
            </a:r>
          </a:p>
          <a:p>
            <a:pPr marL="414000" lvl="1" indent="0">
              <a:buNone/>
            </a:pPr>
            <a:r>
              <a:rPr lang="en-US" sz="3200" b="1" dirty="0">
                <a:solidFill>
                  <a:srgbClr val="00B050"/>
                </a:solidFill>
                <a:sym typeface="Wingdings" panose="05000000000000000000" pitchFamily="2" charset="2"/>
              </a:rPr>
              <a:t>			78.06%</a:t>
            </a:r>
          </a:p>
          <a:p>
            <a:pPr marL="414000" lvl="1" indent="0">
              <a:buNone/>
            </a:pPr>
            <a:endParaRPr lang="en-US" sz="3200" b="1" dirty="0">
              <a:solidFill>
                <a:srgbClr val="00B050"/>
              </a:solidFill>
              <a:sym typeface="Wingdings" panose="05000000000000000000" pitchFamily="2" charset="2"/>
            </a:endParaRPr>
          </a:p>
          <a:p>
            <a:pPr marL="494100" indent="-457200">
              <a:buAutoNum type="arabicPeriod"/>
            </a:pPr>
            <a:r>
              <a:rPr lang="en-US" b="1" dirty="0">
                <a:sym typeface="Wingdings" panose="05000000000000000000" pitchFamily="2" charset="2"/>
              </a:rPr>
              <a:t>GAP (Generalization gap):</a:t>
            </a:r>
          </a:p>
          <a:p>
            <a:pPr marL="36900" indent="0">
              <a:buNone/>
            </a:pPr>
            <a:r>
              <a:rPr lang="en-US" b="1" dirty="0">
                <a:sym typeface="Wingdings" panose="05000000000000000000" pitchFamily="2" charset="2"/>
              </a:rPr>
              <a:t>			</a:t>
            </a:r>
            <a:r>
              <a:rPr lang="en-US" sz="3200" b="1" dirty="0">
                <a:solidFill>
                  <a:srgbClr val="00B050"/>
                </a:solidFill>
                <a:sym typeface="Wingdings" panose="05000000000000000000" pitchFamily="2" charset="2"/>
              </a:rPr>
              <a:t>8.82%</a:t>
            </a:r>
            <a:endParaRPr lang="en-US" sz="3200" dirty="0">
              <a:solidFill>
                <a:srgbClr val="00B050"/>
              </a:solidFill>
              <a:sym typeface="Wingdings" panose="05000000000000000000" pitchFamily="2" charset="2"/>
            </a:endParaRPr>
          </a:p>
        </p:txBody>
      </p:sp>
      <p:pic>
        <p:nvPicPr>
          <p:cNvPr id="4" name="Picture 3">
            <a:extLst>
              <a:ext uri="{FF2B5EF4-FFF2-40B4-BE49-F238E27FC236}">
                <a16:creationId xmlns:a16="http://schemas.microsoft.com/office/drawing/2014/main" id="{DCE0B526-5FB6-E3A3-C82A-43DACEE4AE80}"/>
              </a:ext>
            </a:extLst>
          </p:cNvPr>
          <p:cNvPicPr>
            <a:picLocks noChangeAspect="1"/>
          </p:cNvPicPr>
          <p:nvPr/>
        </p:nvPicPr>
        <p:blipFill>
          <a:blip r:embed="rId3"/>
          <a:stretch>
            <a:fillRect/>
          </a:stretch>
        </p:blipFill>
        <p:spPr>
          <a:xfrm>
            <a:off x="6787797" y="1545168"/>
            <a:ext cx="4331759" cy="3315281"/>
          </a:xfrm>
          <a:prstGeom prst="rect">
            <a:avLst/>
          </a:prstGeom>
        </p:spPr>
      </p:pic>
    </p:spTree>
    <p:extLst>
      <p:ext uri="{BB962C8B-B14F-4D97-AF65-F5344CB8AC3E}">
        <p14:creationId xmlns:p14="http://schemas.microsoft.com/office/powerpoint/2010/main" val="40686865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64B270AB-C138-415C-897E-3C24487DEC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{A45B8D01-6948-4544-953B-64AE9727F8F6}tf55705232_win32</Template>
  <TotalTime>0</TotalTime>
  <Words>1277</Words>
  <Application>Microsoft Office PowerPoint</Application>
  <PresentationFormat>Grand écran</PresentationFormat>
  <Paragraphs>82</Paragraphs>
  <Slides>10</Slides>
  <Notes>6</Notes>
  <HiddenSlides>0</HiddenSlides>
  <MMClips>1</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10</vt:i4>
      </vt:variant>
    </vt:vector>
  </HeadingPairs>
  <TitlesOfParts>
    <vt:vector size="16" baseType="lpstr">
      <vt:lpstr>arial</vt:lpstr>
      <vt:lpstr>Calibri</vt:lpstr>
      <vt:lpstr>Goudy Old Style</vt:lpstr>
      <vt:lpstr>Wingdings</vt:lpstr>
      <vt:lpstr>Wingdings 2</vt:lpstr>
      <vt:lpstr>SlateVTI</vt:lpstr>
      <vt:lpstr>Theft Detection: Shoplifting.</vt:lpstr>
      <vt:lpstr>Contents</vt:lpstr>
      <vt:lpstr>1. Model: General idea</vt:lpstr>
      <vt:lpstr>1. Model: Architecture</vt:lpstr>
      <vt:lpstr>2. Data</vt:lpstr>
      <vt:lpstr>3. Output</vt:lpstr>
      <vt:lpstr>Présentation PowerPoint</vt:lpstr>
      <vt:lpstr>Présentation PowerPoint</vt:lpstr>
      <vt:lpstr>4. Model Performance</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Theft Detection: Shoplifting.</dc:title>
  <dc:creator>Ahmed Ben Haj Yahia</dc:creator>
  <cp:lastModifiedBy>ahmed ben haj yahia</cp:lastModifiedBy>
  <cp:revision>4</cp:revision>
  <dcterms:created xsi:type="dcterms:W3CDTF">2022-06-28T11:03:29Z</dcterms:created>
  <dcterms:modified xsi:type="dcterms:W3CDTF">2022-09-25T17:37:35Z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